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2" r:id="rId4"/>
    <p:sldId id="258" r:id="rId5"/>
    <p:sldId id="261"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2" d="100"/>
          <a:sy n="92" d="100"/>
        </p:scale>
        <p:origin x="-307" y="-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259600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405136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A2F291-B7FD-4BBA-9715-F331624DD92E}" type="slidenum">
              <a:rPr lang="es-UY" smtClean="0"/>
              <a:t>‹#›</a:t>
            </a:fld>
            <a:endParaRPr lang="es-UY"/>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0900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0415AE-4C3A-4CB7-B2AC-294F4BE552B1}" type="datetimeFigureOut">
              <a:rPr lang="es-UY" smtClean="0"/>
              <a:t>07/04/2019</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3526225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0415AE-4C3A-4CB7-B2AC-294F4BE552B1}" type="datetimeFigureOut">
              <a:rPr lang="es-UY" smtClean="0"/>
              <a:t>07/04/2019</a:t>
            </a:fld>
            <a:endParaRPr lang="es-UY"/>
          </a:p>
        </p:txBody>
      </p:sp>
      <p:sp>
        <p:nvSpPr>
          <p:cNvPr id="6" name="Footer Placeholder 5"/>
          <p:cNvSpPr>
            <a:spLocks noGrp="1"/>
          </p:cNvSpPr>
          <p:nvPr>
            <p:ph type="ftr" sz="quarter" idx="11"/>
          </p:nvPr>
        </p:nvSpPr>
        <p:spPr/>
        <p:txBody>
          <a:bodyPr/>
          <a:lstStyle/>
          <a:p>
            <a:endParaRPr lang="es-UY"/>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A2F291-B7FD-4BBA-9715-F331624DD92E}" type="slidenum">
              <a:rPr lang="es-UY" smtClean="0"/>
              <a:t>‹#›</a:t>
            </a:fld>
            <a:endParaRPr lang="es-UY"/>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6796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0415AE-4C3A-4CB7-B2AC-294F4BE552B1}" type="datetimeFigureOut">
              <a:rPr lang="es-UY" smtClean="0"/>
              <a:t>07/04/2019</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3427127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2471627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147620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123335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0415AE-4C3A-4CB7-B2AC-294F4BE552B1}" type="datetimeFigureOut">
              <a:rPr lang="es-UY" smtClean="0"/>
              <a:t>07/04/2019</a:t>
            </a:fld>
            <a:endParaRPr lang="es-UY"/>
          </a:p>
        </p:txBody>
      </p:sp>
      <p:sp>
        <p:nvSpPr>
          <p:cNvPr id="5" name="Footer Placeholder 4"/>
          <p:cNvSpPr>
            <a:spLocks noGrp="1"/>
          </p:cNvSpPr>
          <p:nvPr>
            <p:ph type="ftr" sz="quarter" idx="11"/>
          </p:nvPr>
        </p:nvSpPr>
        <p:spPr/>
        <p:txBody>
          <a:bodyPr/>
          <a:lstStyle/>
          <a:p>
            <a:endParaRPr lang="es-U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54317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D0415AE-4C3A-4CB7-B2AC-294F4BE552B1}" type="datetimeFigureOut">
              <a:rPr lang="es-UY" smtClean="0"/>
              <a:t>07/04/2019</a:t>
            </a:fld>
            <a:endParaRPr lang="es-UY"/>
          </a:p>
        </p:txBody>
      </p:sp>
      <p:sp>
        <p:nvSpPr>
          <p:cNvPr id="6" name="Footer Placeholder 5"/>
          <p:cNvSpPr>
            <a:spLocks noGrp="1"/>
          </p:cNvSpPr>
          <p:nvPr>
            <p:ph type="ftr" sz="quarter" idx="11"/>
          </p:nvPr>
        </p:nvSpPr>
        <p:spPr/>
        <p:txBody>
          <a:bodyPr/>
          <a:lstStyle/>
          <a:p>
            <a:endParaRPr lang="es-UY"/>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195459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D0415AE-4C3A-4CB7-B2AC-294F4BE552B1}" type="datetimeFigureOut">
              <a:rPr lang="es-UY" smtClean="0"/>
              <a:t>07/04/2019</a:t>
            </a:fld>
            <a:endParaRPr lang="es-UY"/>
          </a:p>
        </p:txBody>
      </p:sp>
      <p:sp>
        <p:nvSpPr>
          <p:cNvPr id="8" name="Footer Placeholder 7"/>
          <p:cNvSpPr>
            <a:spLocks noGrp="1"/>
          </p:cNvSpPr>
          <p:nvPr>
            <p:ph type="ftr" sz="quarter" idx="11"/>
          </p:nvPr>
        </p:nvSpPr>
        <p:spPr/>
        <p:txBody>
          <a:bodyPr/>
          <a:lstStyle/>
          <a:p>
            <a:endParaRPr lang="es-UY"/>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280754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D0415AE-4C3A-4CB7-B2AC-294F4BE552B1}" type="datetimeFigureOut">
              <a:rPr lang="es-UY" smtClean="0"/>
              <a:t>07/04/2019</a:t>
            </a:fld>
            <a:endParaRPr lang="es-UY"/>
          </a:p>
        </p:txBody>
      </p:sp>
      <p:sp>
        <p:nvSpPr>
          <p:cNvPr id="4" name="Footer Placeholder 3"/>
          <p:cNvSpPr>
            <a:spLocks noGrp="1"/>
          </p:cNvSpPr>
          <p:nvPr>
            <p:ph type="ftr" sz="quarter" idx="11"/>
          </p:nvPr>
        </p:nvSpPr>
        <p:spPr/>
        <p:txBody>
          <a:bodyPr/>
          <a:lstStyle/>
          <a:p>
            <a:endParaRPr lang="es-UY"/>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357993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415AE-4C3A-4CB7-B2AC-294F4BE552B1}" type="datetimeFigureOut">
              <a:rPr lang="es-UY" smtClean="0"/>
              <a:t>07/04/2019</a:t>
            </a:fld>
            <a:endParaRPr lang="es-UY"/>
          </a:p>
        </p:txBody>
      </p:sp>
      <p:sp>
        <p:nvSpPr>
          <p:cNvPr id="3" name="Footer Placeholder 2"/>
          <p:cNvSpPr>
            <a:spLocks noGrp="1"/>
          </p:cNvSpPr>
          <p:nvPr>
            <p:ph type="ftr" sz="quarter" idx="11"/>
          </p:nvPr>
        </p:nvSpPr>
        <p:spPr/>
        <p:txBody>
          <a:bodyPr/>
          <a:lstStyle/>
          <a:p>
            <a:endParaRPr lang="es-UY"/>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4099035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D0415AE-4C3A-4CB7-B2AC-294F4BE552B1}" type="datetimeFigureOut">
              <a:rPr lang="es-UY" smtClean="0"/>
              <a:t>07/04/2019</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142412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D0415AE-4C3A-4CB7-B2AC-294F4BE552B1}" type="datetimeFigureOut">
              <a:rPr lang="es-UY" smtClean="0"/>
              <a:t>07/04/2019</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A2F291-B7FD-4BBA-9715-F331624DD92E}" type="slidenum">
              <a:rPr lang="es-UY" smtClean="0"/>
              <a:t>‹#›</a:t>
            </a:fld>
            <a:endParaRPr lang="es-UY"/>
          </a:p>
        </p:txBody>
      </p:sp>
    </p:spTree>
    <p:extLst>
      <p:ext uri="{BB962C8B-B14F-4D97-AF65-F5344CB8AC3E}">
        <p14:creationId xmlns:p14="http://schemas.microsoft.com/office/powerpoint/2010/main" val="483668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0415AE-4C3A-4CB7-B2AC-294F4BE552B1}" type="datetimeFigureOut">
              <a:rPr lang="es-UY" smtClean="0"/>
              <a:t>07/04/2019</a:t>
            </a:fld>
            <a:endParaRPr lang="es-UY"/>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UY"/>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6A2F291-B7FD-4BBA-9715-F331624DD92E}" type="slidenum">
              <a:rPr lang="es-UY" smtClean="0"/>
              <a:t>‹#›</a:t>
            </a:fld>
            <a:endParaRPr lang="es-UY"/>
          </a:p>
        </p:txBody>
      </p:sp>
    </p:spTree>
    <p:extLst>
      <p:ext uri="{BB962C8B-B14F-4D97-AF65-F5344CB8AC3E}">
        <p14:creationId xmlns:p14="http://schemas.microsoft.com/office/powerpoint/2010/main" val="409646747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andreasignorino.com.uy/"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6222" y="1658202"/>
            <a:ext cx="8952480" cy="1426192"/>
          </a:xfrm>
        </p:spPr>
        <p:txBody>
          <a:bodyPr>
            <a:normAutofit fontScale="90000"/>
          </a:bodyPr>
          <a:lstStyle/>
          <a:p>
            <a:r>
              <a:rPr lang="en-US" sz="3200" b="1" dirty="0" smtClean="0"/>
              <a:t>Third </a:t>
            </a:r>
            <a:r>
              <a:rPr lang="en-US" sz="3200" b="1" dirty="0"/>
              <a:t>Party Liability in Motor Insurance</a:t>
            </a:r>
            <a:r>
              <a:rPr lang="en-US" sz="3200" b="1" dirty="0" smtClean="0"/>
              <a:t>: PROBLEMS AND CHALLENGES from a LATIN </a:t>
            </a:r>
            <a:r>
              <a:rPr lang="en-US" sz="3200" b="1" dirty="0"/>
              <a:t>AMERICAN </a:t>
            </a:r>
            <a:r>
              <a:rPr lang="en-US" sz="3200" b="1" dirty="0" smtClean="0"/>
              <a:t>perspective</a:t>
            </a:r>
            <a:endParaRPr lang="es-UY" sz="3200" b="1" dirty="0"/>
          </a:p>
        </p:txBody>
      </p:sp>
      <p:sp>
        <p:nvSpPr>
          <p:cNvPr id="3" name="Subtítulo 2"/>
          <p:cNvSpPr>
            <a:spLocks noGrp="1"/>
          </p:cNvSpPr>
          <p:nvPr>
            <p:ph type="subTitle" idx="1"/>
          </p:nvPr>
        </p:nvSpPr>
        <p:spPr>
          <a:xfrm>
            <a:off x="2589213" y="3220873"/>
            <a:ext cx="8915399" cy="2682790"/>
          </a:xfrm>
        </p:spPr>
        <p:txBody>
          <a:bodyPr>
            <a:normAutofit fontScale="92500" lnSpcReduction="20000"/>
          </a:bodyPr>
          <a:lstStyle/>
          <a:p>
            <a:pPr algn="ctr"/>
            <a:r>
              <a:rPr lang="es-UY" b="1" dirty="0" smtClean="0">
                <a:solidFill>
                  <a:srgbClr val="FF0000"/>
                </a:solidFill>
              </a:rPr>
              <a:t>MARRAKECH- MOROCCO</a:t>
            </a:r>
          </a:p>
          <a:p>
            <a:pPr algn="ctr"/>
            <a:r>
              <a:rPr lang="es-UY" b="1" dirty="0" smtClean="0">
                <a:solidFill>
                  <a:srgbClr val="002060"/>
                </a:solidFill>
              </a:rPr>
              <a:t>APRIL, 2019 </a:t>
            </a:r>
          </a:p>
          <a:p>
            <a:pPr algn="ctr"/>
            <a:endParaRPr lang="es-UY" b="1" dirty="0">
              <a:solidFill>
                <a:srgbClr val="FF0000"/>
              </a:solidFill>
            </a:endParaRPr>
          </a:p>
          <a:p>
            <a:pPr algn="ctr"/>
            <a:r>
              <a:rPr lang="es-UY" b="1" dirty="0" smtClean="0">
                <a:solidFill>
                  <a:srgbClr val="FF0000"/>
                </a:solidFill>
              </a:rPr>
              <a:t>Andrea SIGNORINO BARBAT</a:t>
            </a:r>
          </a:p>
          <a:p>
            <a:pPr algn="ctr"/>
            <a:r>
              <a:rPr lang="en-US" b="1" dirty="0" smtClean="0">
                <a:solidFill>
                  <a:srgbClr val="002060"/>
                </a:solidFill>
              </a:rPr>
              <a:t>Secretary General AIDA WORLD</a:t>
            </a:r>
          </a:p>
          <a:p>
            <a:pPr algn="ctr"/>
            <a:r>
              <a:rPr lang="en-US" b="1" dirty="0" smtClean="0">
                <a:solidFill>
                  <a:srgbClr val="002060"/>
                </a:solidFill>
              </a:rPr>
              <a:t>Vice-Chairwoman “General Principles of Insurance contract” </a:t>
            </a:r>
          </a:p>
          <a:p>
            <a:pPr algn="ctr"/>
            <a:r>
              <a:rPr lang="en-US" b="1" dirty="0" smtClean="0">
                <a:solidFill>
                  <a:srgbClr val="002060"/>
                </a:solidFill>
              </a:rPr>
              <a:t>AIDA Working Party</a:t>
            </a:r>
          </a:p>
          <a:p>
            <a:pPr algn="ctr"/>
            <a:r>
              <a:rPr lang="en-US" b="1" dirty="0" smtClean="0">
                <a:solidFill>
                  <a:srgbClr val="002060"/>
                </a:solidFill>
              </a:rPr>
              <a:t>Secretary Scientific AIDA Uruguay</a:t>
            </a:r>
          </a:p>
          <a:p>
            <a:pPr algn="ctr"/>
            <a:endParaRPr lang="en-US" b="1" dirty="0"/>
          </a:p>
        </p:txBody>
      </p:sp>
      <p:pic>
        <p:nvPicPr>
          <p:cNvPr id="6" name="Imagen 5"/>
          <p:cNvPicPr>
            <a:picLocks noChangeAspect="1"/>
          </p:cNvPicPr>
          <p:nvPr/>
        </p:nvPicPr>
        <p:blipFill>
          <a:blip r:embed="rId2"/>
          <a:stretch>
            <a:fillRect/>
          </a:stretch>
        </p:blipFill>
        <p:spPr>
          <a:xfrm>
            <a:off x="9826388" y="5581933"/>
            <a:ext cx="2060812" cy="1276067"/>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7844" y="0"/>
            <a:ext cx="4927600" cy="1583140"/>
          </a:xfrm>
          <a:prstGeom prst="rect">
            <a:avLst/>
          </a:prstGeom>
        </p:spPr>
      </p:pic>
      <p:pic>
        <p:nvPicPr>
          <p:cNvPr id="8" name="Imagen 7"/>
          <p:cNvPicPr>
            <a:picLocks noChangeAspect="1"/>
          </p:cNvPicPr>
          <p:nvPr/>
        </p:nvPicPr>
        <p:blipFill>
          <a:blip r:embed="rId4"/>
          <a:stretch>
            <a:fillRect/>
          </a:stretch>
        </p:blipFill>
        <p:spPr>
          <a:xfrm>
            <a:off x="2006222" y="5581933"/>
            <a:ext cx="2121622" cy="1276067"/>
          </a:xfrm>
          <a:prstGeom prst="rect">
            <a:avLst/>
          </a:prstGeom>
        </p:spPr>
      </p:pic>
    </p:spTree>
    <p:extLst>
      <p:ext uri="{BB962C8B-B14F-4D97-AF65-F5344CB8AC3E}">
        <p14:creationId xmlns:p14="http://schemas.microsoft.com/office/powerpoint/2010/main" val="770042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573206" y="1733267"/>
            <a:ext cx="11887200" cy="4926840"/>
          </a:xfrm>
        </p:spPr>
        <p:txBody>
          <a:bodyPr>
            <a:normAutofit/>
          </a:bodyPr>
          <a:lstStyle/>
          <a:p>
            <a:endParaRPr lang="en-US" dirty="0" smtClean="0"/>
          </a:p>
          <a:p>
            <a:r>
              <a:rPr lang="en-US" b="1" dirty="0" smtClean="0">
                <a:solidFill>
                  <a:srgbClr val="FF0000"/>
                </a:solidFill>
              </a:rPr>
              <a:t>COMPULSORY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a:solidFill>
                  <a:srgbClr val="FF0000"/>
                </a:solidFill>
              </a:rPr>
              <a:t>On the side of the </a:t>
            </a:r>
            <a:r>
              <a:rPr lang="en-US" b="1" dirty="0" smtClean="0">
                <a:solidFill>
                  <a:srgbClr val="FF0000"/>
                </a:solidFill>
              </a:rPr>
              <a:t>THIRD PARTY: </a:t>
            </a:r>
          </a:p>
          <a:p>
            <a:pPr marL="0" indent="0">
              <a:buNone/>
            </a:pPr>
            <a:endParaRPr lang="en-US" b="1" dirty="0" smtClean="0"/>
          </a:p>
          <a:p>
            <a:pPr marL="0" indent="0">
              <a:buNone/>
            </a:pPr>
            <a:r>
              <a:rPr lang="en-US" b="1" dirty="0" smtClean="0"/>
              <a:t>-in general, he has direct action against the insurer but the compensation is very low…that is right for a compulsory insurance where the premium is also low.</a:t>
            </a:r>
          </a:p>
          <a:p>
            <a:pPr marL="0" indent="0">
              <a:buNone/>
            </a:pPr>
            <a:r>
              <a:rPr lang="en-US" b="1" dirty="0" smtClean="0"/>
              <a:t>-the real problem is that the insured think that only with this insurance, he is well covered… </a:t>
            </a:r>
          </a:p>
        </p:txBody>
      </p:sp>
    </p:spTree>
    <p:extLst>
      <p:ext uri="{BB962C8B-B14F-4D97-AF65-F5344CB8AC3E}">
        <p14:creationId xmlns:p14="http://schemas.microsoft.com/office/powerpoint/2010/main" val="2291718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937832" y="1904999"/>
            <a:ext cx="11522574" cy="4755107"/>
          </a:xfrm>
        </p:spPr>
        <p:txBody>
          <a:bodyPr>
            <a:normAutofit/>
          </a:bodyPr>
          <a:lstStyle/>
          <a:p>
            <a:endParaRPr lang="en-US" dirty="0" smtClean="0"/>
          </a:p>
          <a:p>
            <a:r>
              <a:rPr lang="en-US" b="1" dirty="0" smtClean="0">
                <a:solidFill>
                  <a:srgbClr val="FF0000"/>
                </a:solidFill>
              </a:rPr>
              <a:t>COMPULSORY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a:solidFill>
                  <a:srgbClr val="FF0000"/>
                </a:solidFill>
              </a:rPr>
              <a:t>On the side of the INTERMEDIARY</a:t>
            </a:r>
            <a:r>
              <a:rPr lang="en-US" b="1" dirty="0" smtClean="0">
                <a:solidFill>
                  <a:srgbClr val="FF0000"/>
                </a:solidFill>
              </a:rPr>
              <a:t>: </a:t>
            </a:r>
          </a:p>
          <a:p>
            <a:pPr marL="0" indent="0">
              <a:buNone/>
            </a:pPr>
            <a:endParaRPr lang="en-US" b="1" dirty="0" smtClean="0"/>
          </a:p>
          <a:p>
            <a:pPr marL="0" indent="0">
              <a:buNone/>
            </a:pPr>
            <a:r>
              <a:rPr lang="en-US" b="1" dirty="0" smtClean="0"/>
              <a:t>-sometimes, the advise is not clear or good, and the insured think that he doesn`t need an </a:t>
            </a:r>
          </a:p>
          <a:p>
            <a:pPr marL="0" indent="0">
              <a:buNone/>
            </a:pPr>
            <a:r>
              <a:rPr lang="en-US" b="1" dirty="0"/>
              <a:t>a</a:t>
            </a:r>
            <a:r>
              <a:rPr lang="en-US" b="1" dirty="0" smtClean="0"/>
              <a:t>ll risk insurance or a more important third party liability coverage… </a:t>
            </a:r>
          </a:p>
        </p:txBody>
      </p:sp>
    </p:spTree>
    <p:extLst>
      <p:ext uri="{BB962C8B-B14F-4D97-AF65-F5344CB8AC3E}">
        <p14:creationId xmlns:p14="http://schemas.microsoft.com/office/powerpoint/2010/main" val="1403400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CHALLENGES</a:t>
            </a:r>
            <a:endParaRPr lang="es-UY" dirty="0">
              <a:solidFill>
                <a:srgbClr val="FF0000"/>
              </a:solidFill>
            </a:endParaRPr>
          </a:p>
        </p:txBody>
      </p:sp>
      <p:sp>
        <p:nvSpPr>
          <p:cNvPr id="3" name="Marcador de contenido 2"/>
          <p:cNvSpPr>
            <a:spLocks noGrp="1"/>
          </p:cNvSpPr>
          <p:nvPr>
            <p:ph idx="1"/>
          </p:nvPr>
        </p:nvSpPr>
        <p:spPr>
          <a:xfrm>
            <a:off x="937832" y="1904999"/>
            <a:ext cx="11522574" cy="4755107"/>
          </a:xfrm>
        </p:spPr>
        <p:txBody>
          <a:bodyPr>
            <a:normAutofit lnSpcReduction="10000"/>
          </a:bodyPr>
          <a:lstStyle/>
          <a:p>
            <a:endParaRPr lang="en-US" dirty="0" smtClean="0"/>
          </a:p>
          <a:p>
            <a:r>
              <a:rPr lang="en-US" b="1" dirty="0" smtClean="0">
                <a:solidFill>
                  <a:srgbClr val="FF0000"/>
                </a:solidFill>
              </a:rPr>
              <a:t>VOUNTARY INSURANCE: </a:t>
            </a:r>
            <a:r>
              <a:rPr lang="en-US" b="1" dirty="0" smtClean="0">
                <a:solidFill>
                  <a:srgbClr val="002060"/>
                </a:solidFill>
              </a:rPr>
              <a:t>the challenges are to try to solve the problems...it seems easy but is not… </a:t>
            </a:r>
            <a:endParaRPr lang="en-US" b="1" dirty="0">
              <a:solidFill>
                <a:srgbClr val="002060"/>
              </a:solidFill>
            </a:endParaRPr>
          </a:p>
          <a:p>
            <a:endParaRPr lang="en-US" b="1" dirty="0" smtClean="0">
              <a:solidFill>
                <a:srgbClr val="002060"/>
              </a:solidFill>
            </a:endParaRPr>
          </a:p>
          <a:p>
            <a:r>
              <a:rPr lang="en-US" b="1" dirty="0">
                <a:solidFill>
                  <a:srgbClr val="FF0000"/>
                </a:solidFill>
              </a:rPr>
              <a:t>On the side of the </a:t>
            </a:r>
            <a:r>
              <a:rPr lang="en-US" b="1" dirty="0" smtClean="0">
                <a:solidFill>
                  <a:srgbClr val="FF0000"/>
                </a:solidFill>
              </a:rPr>
              <a:t>INSURER </a:t>
            </a:r>
          </a:p>
          <a:p>
            <a:pPr marL="0" indent="0">
              <a:buNone/>
            </a:pPr>
            <a:endParaRPr lang="en-US" b="1" dirty="0" smtClean="0"/>
          </a:p>
          <a:p>
            <a:pPr marL="0" indent="0">
              <a:buNone/>
            </a:pPr>
            <a:r>
              <a:rPr lang="en-US" b="1" dirty="0" smtClean="0"/>
              <a:t>-to achieve technical premiums, despite the searching of market share. </a:t>
            </a:r>
          </a:p>
          <a:p>
            <a:pPr marL="0" indent="0">
              <a:buNone/>
            </a:pPr>
            <a:endParaRPr lang="en-US" b="1" dirty="0" smtClean="0"/>
          </a:p>
          <a:p>
            <a:pPr marL="0" indent="0">
              <a:buNone/>
            </a:pPr>
            <a:r>
              <a:rPr lang="en-US" b="1" dirty="0" smtClean="0"/>
              <a:t>-the insurance market has to mature because the insurance contract has to accomplish it real function: to prevent and cover in good way the risks of the policyholder.    </a:t>
            </a:r>
          </a:p>
          <a:p>
            <a:pPr marL="0" indent="0">
              <a:buNone/>
            </a:pPr>
            <a:endParaRPr lang="en-US" b="1" dirty="0" smtClean="0"/>
          </a:p>
          <a:p>
            <a:pPr marL="0" indent="0">
              <a:buNone/>
            </a:pPr>
            <a:r>
              <a:rPr lang="en-US" b="1" dirty="0" smtClean="0"/>
              <a:t>-We know that the insurance is a business: if the figures not results, the insurer will think how to improve the business…but we have to pay attention to the cost-benefit…1 consumer unsatisfied = 100 more and whit the social nets…more and more !!!!</a:t>
            </a:r>
          </a:p>
        </p:txBody>
      </p:sp>
    </p:spTree>
    <p:extLst>
      <p:ext uri="{BB962C8B-B14F-4D97-AF65-F5344CB8AC3E}">
        <p14:creationId xmlns:p14="http://schemas.microsoft.com/office/powerpoint/2010/main" val="83640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CHALLENGES</a:t>
            </a:r>
            <a:endParaRPr lang="es-UY" dirty="0">
              <a:solidFill>
                <a:srgbClr val="FF0000"/>
              </a:solidFill>
            </a:endParaRPr>
          </a:p>
        </p:txBody>
      </p:sp>
      <p:sp>
        <p:nvSpPr>
          <p:cNvPr id="3" name="Marcador de contenido 2"/>
          <p:cNvSpPr>
            <a:spLocks noGrp="1"/>
          </p:cNvSpPr>
          <p:nvPr>
            <p:ph idx="1"/>
          </p:nvPr>
        </p:nvSpPr>
        <p:spPr>
          <a:xfrm>
            <a:off x="937832" y="1904999"/>
            <a:ext cx="11522574" cy="4755107"/>
          </a:xfrm>
        </p:spPr>
        <p:txBody>
          <a:bodyPr>
            <a:normAutofit/>
          </a:bodyPr>
          <a:lstStyle/>
          <a:p>
            <a:endParaRPr lang="en-US" dirty="0" smtClean="0"/>
          </a:p>
          <a:p>
            <a:r>
              <a:rPr lang="en-US" b="1" dirty="0" smtClean="0">
                <a:solidFill>
                  <a:srgbClr val="FF0000"/>
                </a:solidFill>
              </a:rPr>
              <a:t>VOUNTARY INSURANCE: </a:t>
            </a:r>
            <a:r>
              <a:rPr lang="en-US" b="1" dirty="0" smtClean="0">
                <a:solidFill>
                  <a:srgbClr val="002060"/>
                </a:solidFill>
              </a:rPr>
              <a:t>the challenges are to try to solve the problems...it seems easy but is not… </a:t>
            </a:r>
            <a:endParaRPr lang="en-US" b="1" dirty="0">
              <a:solidFill>
                <a:srgbClr val="002060"/>
              </a:solidFill>
            </a:endParaRPr>
          </a:p>
          <a:p>
            <a:endParaRPr lang="en-US" b="1" dirty="0" smtClean="0">
              <a:solidFill>
                <a:srgbClr val="002060"/>
              </a:solidFill>
            </a:endParaRPr>
          </a:p>
          <a:p>
            <a:r>
              <a:rPr lang="en-US" b="1" dirty="0">
                <a:solidFill>
                  <a:srgbClr val="FF0000"/>
                </a:solidFill>
              </a:rPr>
              <a:t>On the side of the </a:t>
            </a:r>
            <a:r>
              <a:rPr lang="en-US" b="1" dirty="0" smtClean="0">
                <a:solidFill>
                  <a:srgbClr val="FF0000"/>
                </a:solidFill>
              </a:rPr>
              <a:t>INSURED </a:t>
            </a:r>
          </a:p>
          <a:p>
            <a:pPr marL="0" indent="0">
              <a:buNone/>
            </a:pPr>
            <a:endParaRPr lang="en-US" b="1" dirty="0" smtClean="0"/>
          </a:p>
          <a:p>
            <a:pPr marL="0" indent="0">
              <a:buNone/>
            </a:pPr>
            <a:r>
              <a:rPr lang="en-US" b="1" dirty="0" smtClean="0"/>
              <a:t>-In Latin America is necessary to improve the insurance culture: to realize that the insurance </a:t>
            </a:r>
            <a:r>
              <a:rPr lang="en-US" b="1" dirty="0"/>
              <a:t>is </a:t>
            </a:r>
            <a:r>
              <a:rPr lang="en-US" b="1" dirty="0" smtClean="0"/>
              <a:t> </a:t>
            </a:r>
            <a:r>
              <a:rPr lang="en-US" b="1" dirty="0"/>
              <a:t>essential to improve our society, to </a:t>
            </a:r>
            <a:r>
              <a:rPr lang="en-US" b="1" dirty="0" smtClean="0"/>
              <a:t>raise </a:t>
            </a:r>
            <a:r>
              <a:rPr lang="en-US" b="1" dirty="0"/>
              <a:t>the quality of </a:t>
            </a:r>
            <a:r>
              <a:rPr lang="en-US" b="1" dirty="0" smtClean="0"/>
              <a:t>life, to reduce the poverty…</a:t>
            </a:r>
          </a:p>
          <a:p>
            <a:pPr marL="0" indent="0">
              <a:buNone/>
            </a:pPr>
            <a:endParaRPr lang="en-US" b="1" dirty="0"/>
          </a:p>
          <a:p>
            <a:pPr marL="0" indent="0">
              <a:buNone/>
            </a:pPr>
            <a:r>
              <a:rPr lang="en-US" b="1" dirty="0" smtClean="0"/>
              <a:t>-The insured has to realize that the low premium is not more important that the real coverage of his risks</a:t>
            </a:r>
          </a:p>
        </p:txBody>
      </p:sp>
    </p:spTree>
    <p:extLst>
      <p:ext uri="{BB962C8B-B14F-4D97-AF65-F5344CB8AC3E}">
        <p14:creationId xmlns:p14="http://schemas.microsoft.com/office/powerpoint/2010/main" val="1531135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CHALLENGES</a:t>
            </a:r>
            <a:endParaRPr lang="es-UY" dirty="0">
              <a:solidFill>
                <a:srgbClr val="FF0000"/>
              </a:solidFill>
            </a:endParaRPr>
          </a:p>
        </p:txBody>
      </p:sp>
      <p:sp>
        <p:nvSpPr>
          <p:cNvPr id="3" name="Marcador de contenido 2"/>
          <p:cNvSpPr>
            <a:spLocks noGrp="1"/>
          </p:cNvSpPr>
          <p:nvPr>
            <p:ph idx="1"/>
          </p:nvPr>
        </p:nvSpPr>
        <p:spPr>
          <a:xfrm>
            <a:off x="937832" y="1904999"/>
            <a:ext cx="11522574" cy="4755107"/>
          </a:xfrm>
        </p:spPr>
        <p:txBody>
          <a:bodyPr>
            <a:normAutofit/>
          </a:bodyPr>
          <a:lstStyle/>
          <a:p>
            <a:endParaRPr lang="en-US" dirty="0" smtClean="0"/>
          </a:p>
          <a:p>
            <a:r>
              <a:rPr lang="en-US" b="1" dirty="0" smtClean="0">
                <a:solidFill>
                  <a:srgbClr val="FF0000"/>
                </a:solidFill>
              </a:rPr>
              <a:t>VOUNTARY INSURANCE: </a:t>
            </a:r>
            <a:r>
              <a:rPr lang="en-US" b="1" dirty="0" smtClean="0">
                <a:solidFill>
                  <a:srgbClr val="002060"/>
                </a:solidFill>
              </a:rPr>
              <a:t>the challenges are to try to solve the problems...it seems easy but is not… </a:t>
            </a:r>
            <a:endParaRPr lang="en-US" b="1" dirty="0">
              <a:solidFill>
                <a:srgbClr val="002060"/>
              </a:solidFill>
            </a:endParaRPr>
          </a:p>
          <a:p>
            <a:endParaRPr lang="en-US" b="1" dirty="0" smtClean="0">
              <a:solidFill>
                <a:srgbClr val="002060"/>
              </a:solidFill>
            </a:endParaRPr>
          </a:p>
          <a:p>
            <a:r>
              <a:rPr lang="en-US" b="1" dirty="0">
                <a:solidFill>
                  <a:srgbClr val="FF0000"/>
                </a:solidFill>
              </a:rPr>
              <a:t>On the side of the </a:t>
            </a:r>
            <a:r>
              <a:rPr lang="en-US" b="1" dirty="0" smtClean="0">
                <a:solidFill>
                  <a:srgbClr val="FF0000"/>
                </a:solidFill>
              </a:rPr>
              <a:t>INTERMEDIARY</a:t>
            </a:r>
          </a:p>
          <a:p>
            <a:pPr marL="0" indent="0">
              <a:buNone/>
            </a:pPr>
            <a:endParaRPr lang="en-US" b="1" dirty="0" smtClean="0"/>
          </a:p>
          <a:p>
            <a:pPr marL="0" indent="0">
              <a:buNone/>
            </a:pPr>
            <a:r>
              <a:rPr lang="en-US" b="1" dirty="0" smtClean="0"/>
              <a:t>-To realize that a good advise is essential, to professionalize the activity</a:t>
            </a:r>
          </a:p>
          <a:p>
            <a:pPr marL="0" indent="0">
              <a:buNone/>
            </a:pPr>
            <a:endParaRPr lang="en-US" b="1" dirty="0"/>
          </a:p>
          <a:p>
            <a:pPr marL="0" indent="0">
              <a:buNone/>
            </a:pPr>
            <a:r>
              <a:rPr lang="en-US" b="1" dirty="0" smtClean="0"/>
              <a:t>- To search the best insurance for the client, independent of the commission earned.  </a:t>
            </a:r>
          </a:p>
        </p:txBody>
      </p:sp>
    </p:spTree>
    <p:extLst>
      <p:ext uri="{BB962C8B-B14F-4D97-AF65-F5344CB8AC3E}">
        <p14:creationId xmlns:p14="http://schemas.microsoft.com/office/powerpoint/2010/main" val="611706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CHALLENGES</a:t>
            </a:r>
            <a:endParaRPr lang="es-UY" dirty="0">
              <a:solidFill>
                <a:srgbClr val="FF0000"/>
              </a:solidFill>
            </a:endParaRPr>
          </a:p>
        </p:txBody>
      </p:sp>
      <p:sp>
        <p:nvSpPr>
          <p:cNvPr id="3" name="Marcador de contenido 2"/>
          <p:cNvSpPr>
            <a:spLocks noGrp="1"/>
          </p:cNvSpPr>
          <p:nvPr>
            <p:ph idx="1"/>
          </p:nvPr>
        </p:nvSpPr>
        <p:spPr>
          <a:xfrm>
            <a:off x="669426" y="1536510"/>
            <a:ext cx="11522574" cy="4755107"/>
          </a:xfrm>
        </p:spPr>
        <p:txBody>
          <a:bodyPr>
            <a:normAutofit/>
          </a:bodyPr>
          <a:lstStyle/>
          <a:p>
            <a:endParaRPr lang="en-US" dirty="0" smtClean="0"/>
          </a:p>
          <a:p>
            <a:r>
              <a:rPr lang="en-US" b="1" dirty="0" smtClean="0">
                <a:solidFill>
                  <a:srgbClr val="FF0000"/>
                </a:solidFill>
              </a:rPr>
              <a:t>COMPULSORY INSURANCE: </a:t>
            </a:r>
            <a:r>
              <a:rPr lang="en-US" b="1" dirty="0" smtClean="0">
                <a:solidFill>
                  <a:srgbClr val="002060"/>
                </a:solidFill>
              </a:rPr>
              <a:t>the challenges are to try to solve the problems...it seems easy but is not… </a:t>
            </a:r>
            <a:endParaRPr lang="en-US" b="1" dirty="0">
              <a:solidFill>
                <a:srgbClr val="002060"/>
              </a:solidFill>
            </a:endParaRPr>
          </a:p>
          <a:p>
            <a:endParaRPr lang="en-US" b="1" dirty="0" smtClean="0">
              <a:solidFill>
                <a:srgbClr val="002060"/>
              </a:solidFill>
            </a:endParaRPr>
          </a:p>
          <a:p>
            <a:r>
              <a:rPr lang="en-US" b="1" dirty="0">
                <a:solidFill>
                  <a:srgbClr val="FF0000"/>
                </a:solidFill>
              </a:rPr>
              <a:t>On the side of </a:t>
            </a:r>
            <a:r>
              <a:rPr lang="en-US" b="1" dirty="0" smtClean="0">
                <a:solidFill>
                  <a:srgbClr val="FF0000"/>
                </a:solidFill>
              </a:rPr>
              <a:t>THE INSURER/ THE INSURED/ THE THRID PARTY/ THE INTERMEDIARY…and THE CONTROL AUTHORITY !!! </a:t>
            </a:r>
          </a:p>
          <a:p>
            <a:pPr marL="0" indent="0">
              <a:buNone/>
            </a:pPr>
            <a:endParaRPr lang="en-US" b="1" dirty="0" smtClean="0"/>
          </a:p>
          <a:p>
            <a:pPr marL="0" indent="0">
              <a:buNone/>
            </a:pPr>
            <a:r>
              <a:rPr lang="en-US" b="1" dirty="0" smtClean="0"/>
              <a:t>-To realize that the “SUBSYSTEM” that the compulsory insurance create, is imperative in order to achieve a minimum compensation for all the victims. </a:t>
            </a:r>
          </a:p>
          <a:p>
            <a:pPr marL="0" indent="0">
              <a:buNone/>
            </a:pPr>
            <a:endParaRPr lang="en-US" b="1" dirty="0" smtClean="0"/>
          </a:p>
          <a:p>
            <a:pPr marL="0" indent="0">
              <a:buNone/>
            </a:pPr>
            <a:r>
              <a:rPr lang="en-US" b="1" dirty="0" smtClean="0"/>
              <a:t>-The compulsory insurance aim a social function, but not all the solutions for the society can be obtained from the insurance contract because it has technical </a:t>
            </a:r>
            <a:r>
              <a:rPr lang="en-US" b="1" dirty="0"/>
              <a:t>bases…that must be </a:t>
            </a:r>
            <a:r>
              <a:rPr lang="en-US" b="1" dirty="0" smtClean="0"/>
              <a:t>fulfilled to have a “healthy” market and to protect </a:t>
            </a:r>
            <a:r>
              <a:rPr lang="en-US" b="1" dirty="0"/>
              <a:t>the </a:t>
            </a:r>
            <a:r>
              <a:rPr lang="en-US" b="1" dirty="0" smtClean="0"/>
              <a:t>mutuality </a:t>
            </a:r>
            <a:r>
              <a:rPr lang="en-US" b="1" dirty="0"/>
              <a:t>of </a:t>
            </a:r>
            <a:r>
              <a:rPr lang="en-US" b="1" dirty="0" smtClean="0"/>
              <a:t>policyholders. </a:t>
            </a:r>
          </a:p>
          <a:p>
            <a:pPr marL="0" indent="0">
              <a:buNone/>
            </a:pPr>
            <a:endParaRPr lang="en-US" b="1" dirty="0"/>
          </a:p>
          <a:p>
            <a:pPr marL="0" indent="0">
              <a:buNone/>
            </a:pPr>
            <a:endParaRPr lang="en-US" b="1" dirty="0" smtClean="0"/>
          </a:p>
        </p:txBody>
      </p:sp>
    </p:spTree>
    <p:extLst>
      <p:ext uri="{BB962C8B-B14F-4D97-AF65-F5344CB8AC3E}">
        <p14:creationId xmlns:p14="http://schemas.microsoft.com/office/powerpoint/2010/main" val="1109623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CHALLENGES</a:t>
            </a:r>
            <a:endParaRPr lang="es-UY" dirty="0">
              <a:solidFill>
                <a:srgbClr val="FF0000"/>
              </a:solidFill>
            </a:endParaRPr>
          </a:p>
        </p:txBody>
      </p:sp>
      <p:sp>
        <p:nvSpPr>
          <p:cNvPr id="3" name="Marcador de contenido 2"/>
          <p:cNvSpPr>
            <a:spLocks noGrp="1"/>
          </p:cNvSpPr>
          <p:nvPr>
            <p:ph idx="1"/>
          </p:nvPr>
        </p:nvSpPr>
        <p:spPr>
          <a:xfrm>
            <a:off x="569342" y="1645692"/>
            <a:ext cx="11522574" cy="4755107"/>
          </a:xfrm>
        </p:spPr>
        <p:txBody>
          <a:bodyPr>
            <a:normAutofit/>
          </a:bodyPr>
          <a:lstStyle/>
          <a:p>
            <a:endParaRPr lang="en-US" dirty="0" smtClean="0"/>
          </a:p>
          <a:p>
            <a:r>
              <a:rPr lang="en-US" b="1" dirty="0" smtClean="0">
                <a:solidFill>
                  <a:srgbClr val="FF0000"/>
                </a:solidFill>
              </a:rPr>
              <a:t>COMPULSORY INSURANCE: </a:t>
            </a:r>
            <a:r>
              <a:rPr lang="en-US" b="1" dirty="0" smtClean="0">
                <a:solidFill>
                  <a:srgbClr val="002060"/>
                </a:solidFill>
              </a:rPr>
              <a:t>the challenges are to try to solve the problems...it seems easy but is not… </a:t>
            </a:r>
            <a:endParaRPr lang="en-US" b="1" dirty="0">
              <a:solidFill>
                <a:srgbClr val="002060"/>
              </a:solidFill>
            </a:endParaRPr>
          </a:p>
          <a:p>
            <a:endParaRPr lang="en-US" b="1" dirty="0" smtClean="0">
              <a:solidFill>
                <a:srgbClr val="002060"/>
              </a:solidFill>
            </a:endParaRPr>
          </a:p>
          <a:p>
            <a:r>
              <a:rPr lang="en-US" b="1" dirty="0">
                <a:solidFill>
                  <a:srgbClr val="FF0000"/>
                </a:solidFill>
              </a:rPr>
              <a:t>On the side of </a:t>
            </a:r>
            <a:r>
              <a:rPr lang="en-US" b="1" dirty="0" smtClean="0">
                <a:solidFill>
                  <a:srgbClr val="FF0000"/>
                </a:solidFill>
              </a:rPr>
              <a:t>THE INSURER/ THE INSURED/ THE THRID PARTY/ THE INTERMEDIARY…and THE CONTROL AUTHORITY </a:t>
            </a:r>
          </a:p>
          <a:p>
            <a:pPr marL="0" indent="0">
              <a:buNone/>
            </a:pPr>
            <a:endParaRPr lang="en-US" b="1" dirty="0" smtClean="0"/>
          </a:p>
          <a:p>
            <a:pPr marL="0" indent="0">
              <a:buNone/>
            </a:pPr>
            <a:r>
              <a:rPr lang="en-US" b="1" dirty="0" smtClean="0"/>
              <a:t>-In this context all the actors have to collaborate to </a:t>
            </a:r>
            <a:r>
              <a:rPr lang="en-US" b="1" dirty="0"/>
              <a:t>improve the system without </a:t>
            </a:r>
            <a:r>
              <a:rPr lang="en-US" b="1" dirty="0" smtClean="0"/>
              <a:t>falling </a:t>
            </a:r>
            <a:r>
              <a:rPr lang="en-US" b="1" dirty="0"/>
              <a:t>into something abusive </a:t>
            </a:r>
            <a:r>
              <a:rPr lang="en-US" b="1" dirty="0" smtClean="0"/>
              <a:t>for </a:t>
            </a:r>
            <a:r>
              <a:rPr lang="en-US" b="1" dirty="0"/>
              <a:t>any of the parties  </a:t>
            </a:r>
            <a:endParaRPr lang="en-US" b="1" dirty="0" smtClean="0"/>
          </a:p>
          <a:p>
            <a:pPr marL="0" indent="0">
              <a:buNone/>
            </a:pPr>
            <a:endParaRPr lang="en-US" b="1" dirty="0" smtClean="0"/>
          </a:p>
          <a:p>
            <a:pPr marL="0" indent="0">
              <a:buNone/>
            </a:pPr>
            <a:r>
              <a:rPr lang="en-US" b="1" dirty="0" smtClean="0"/>
              <a:t>- </a:t>
            </a:r>
            <a:r>
              <a:rPr lang="en-US" b="1" dirty="0" smtClean="0">
                <a:solidFill>
                  <a:srgbClr val="002060"/>
                </a:solidFill>
              </a:rPr>
              <a:t>Fair rules, clear requirements, balanced laws…good faith from the third party and from all.. TRANSPERENCY!</a:t>
            </a:r>
          </a:p>
          <a:p>
            <a:pPr marL="0" indent="0">
              <a:buNone/>
            </a:pPr>
            <a:endParaRPr lang="en-US" b="1" dirty="0" smtClean="0"/>
          </a:p>
        </p:txBody>
      </p:sp>
    </p:spTree>
    <p:extLst>
      <p:ext uri="{BB962C8B-B14F-4D97-AF65-F5344CB8AC3E}">
        <p14:creationId xmlns:p14="http://schemas.microsoft.com/office/powerpoint/2010/main" val="3965567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CONCLUSIONS</a:t>
            </a:r>
            <a:endParaRPr lang="es-UY" dirty="0">
              <a:solidFill>
                <a:srgbClr val="FF0000"/>
              </a:solidFill>
            </a:endParaRPr>
          </a:p>
        </p:txBody>
      </p:sp>
      <p:sp>
        <p:nvSpPr>
          <p:cNvPr id="3" name="Marcador de contenido 2"/>
          <p:cNvSpPr>
            <a:spLocks noGrp="1"/>
          </p:cNvSpPr>
          <p:nvPr>
            <p:ph idx="1"/>
          </p:nvPr>
        </p:nvSpPr>
        <p:spPr>
          <a:xfrm>
            <a:off x="1173706" y="1645692"/>
            <a:ext cx="10918209" cy="4755107"/>
          </a:xfrm>
        </p:spPr>
        <p:txBody>
          <a:bodyPr>
            <a:normAutofit lnSpcReduction="10000"/>
          </a:bodyPr>
          <a:lstStyle/>
          <a:p>
            <a:endParaRPr lang="en-US" dirty="0" smtClean="0"/>
          </a:p>
          <a:p>
            <a:r>
              <a:rPr lang="en-US" b="1" dirty="0" smtClean="0">
                <a:solidFill>
                  <a:srgbClr val="FF0000"/>
                </a:solidFill>
              </a:rPr>
              <a:t>Voluntary and compulsory insurance: have different problems and challenges because the compulsory </a:t>
            </a:r>
            <a:r>
              <a:rPr lang="en-US" b="1" dirty="0">
                <a:solidFill>
                  <a:srgbClr val="FF0000"/>
                </a:solidFill>
              </a:rPr>
              <a:t>insurance create a subsystem with its own </a:t>
            </a:r>
            <a:r>
              <a:rPr lang="en-US" b="1" dirty="0" smtClean="0">
                <a:solidFill>
                  <a:srgbClr val="FF0000"/>
                </a:solidFill>
              </a:rPr>
              <a:t>rules…</a:t>
            </a:r>
          </a:p>
          <a:p>
            <a:endParaRPr lang="en-US" b="1" dirty="0">
              <a:solidFill>
                <a:srgbClr val="FF0000"/>
              </a:solidFill>
            </a:endParaRPr>
          </a:p>
          <a:p>
            <a:r>
              <a:rPr lang="en-US" b="1" dirty="0" smtClean="0">
                <a:solidFill>
                  <a:srgbClr val="002060"/>
                </a:solidFill>
              </a:rPr>
              <a:t>In the Voluntary insurance, the main problem and challenge is to pay attention to the needs of the consumer more than the increase of the market share</a:t>
            </a:r>
          </a:p>
          <a:p>
            <a:r>
              <a:rPr lang="en-US" b="1" dirty="0" smtClean="0">
                <a:solidFill>
                  <a:srgbClr val="FF0000"/>
                </a:solidFill>
              </a:rPr>
              <a:t>The consumer has to obtain a good coverage of his risks not only a low premium…but he must understand the benefits of the insurance to decide to have a good insurance, despite the premium</a:t>
            </a:r>
          </a:p>
          <a:p>
            <a:r>
              <a:rPr lang="en-US" b="1" dirty="0" smtClean="0">
                <a:solidFill>
                  <a:srgbClr val="002060"/>
                </a:solidFill>
              </a:rPr>
              <a:t>To achieve this, the consumer has to have a good advise from the intermediary and this one has to advise the real good coverage not only this one that result to him in more commissions…</a:t>
            </a:r>
          </a:p>
          <a:p>
            <a:endParaRPr lang="en-US" b="1" dirty="0">
              <a:solidFill>
                <a:srgbClr val="FF0000"/>
              </a:solidFill>
            </a:endParaRPr>
          </a:p>
          <a:p>
            <a:r>
              <a:rPr lang="en-US" b="1" dirty="0">
                <a:solidFill>
                  <a:srgbClr val="FF0000"/>
                </a:solidFill>
              </a:rPr>
              <a:t>BUT HOW TO ACHIEVE THESE GOALS WITHOUT ENOUGH INSURANCE CULTURE ????</a:t>
            </a:r>
          </a:p>
          <a:p>
            <a:pPr marL="0" indent="0">
              <a:buNone/>
            </a:pPr>
            <a:endParaRPr lang="en-US" b="1" dirty="0" smtClean="0"/>
          </a:p>
        </p:txBody>
      </p:sp>
    </p:spTree>
    <p:extLst>
      <p:ext uri="{BB962C8B-B14F-4D97-AF65-F5344CB8AC3E}">
        <p14:creationId xmlns:p14="http://schemas.microsoft.com/office/powerpoint/2010/main" val="1490495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 </a:t>
            </a:r>
            <a:r>
              <a:rPr lang="en-US" b="1" dirty="0" smtClean="0">
                <a:solidFill>
                  <a:srgbClr val="FF0000"/>
                </a:solidFill>
              </a:rPr>
              <a:t>CONCLUSIONS</a:t>
            </a:r>
            <a:endParaRPr lang="es-UY" dirty="0">
              <a:solidFill>
                <a:srgbClr val="FF0000"/>
              </a:solidFill>
            </a:endParaRPr>
          </a:p>
        </p:txBody>
      </p:sp>
      <p:sp>
        <p:nvSpPr>
          <p:cNvPr id="3" name="Marcador de contenido 2"/>
          <p:cNvSpPr>
            <a:spLocks noGrp="1"/>
          </p:cNvSpPr>
          <p:nvPr>
            <p:ph idx="1"/>
          </p:nvPr>
        </p:nvSpPr>
        <p:spPr>
          <a:xfrm>
            <a:off x="569342" y="1645692"/>
            <a:ext cx="11522574" cy="4755107"/>
          </a:xfrm>
        </p:spPr>
        <p:txBody>
          <a:bodyPr>
            <a:normAutofit/>
          </a:bodyPr>
          <a:lstStyle/>
          <a:p>
            <a:endParaRPr lang="en-US" dirty="0" smtClean="0"/>
          </a:p>
          <a:p>
            <a:endParaRPr lang="en-US" b="1" dirty="0" smtClean="0">
              <a:solidFill>
                <a:srgbClr val="FF0000"/>
              </a:solidFill>
            </a:endParaRPr>
          </a:p>
          <a:p>
            <a:pPr marL="0" indent="0">
              <a:buNone/>
            </a:pPr>
            <a:r>
              <a:rPr lang="en-US" b="1" dirty="0" smtClean="0">
                <a:solidFill>
                  <a:srgbClr val="FF0000"/>
                </a:solidFill>
              </a:rPr>
              <a:t>In the Compulsory insurance, the main problem and challenge is to understand that the social function aimed, forces to everyone involved to do the best in order to improve </a:t>
            </a:r>
            <a:r>
              <a:rPr lang="en-US" b="1" dirty="0">
                <a:solidFill>
                  <a:srgbClr val="FF0000"/>
                </a:solidFill>
              </a:rPr>
              <a:t>the system without falling into something abusive for any of the </a:t>
            </a:r>
            <a:r>
              <a:rPr lang="en-US" b="1" dirty="0" smtClean="0">
                <a:solidFill>
                  <a:srgbClr val="FF0000"/>
                </a:solidFill>
              </a:rPr>
              <a:t>parties</a:t>
            </a:r>
          </a:p>
          <a:p>
            <a:pPr marL="0" indent="0">
              <a:buNone/>
            </a:pPr>
            <a:endParaRPr lang="en-US" b="1" dirty="0" smtClean="0">
              <a:solidFill>
                <a:srgbClr val="FF0000"/>
              </a:solidFill>
            </a:endParaRPr>
          </a:p>
          <a:p>
            <a:pPr marL="0" indent="0">
              <a:buNone/>
            </a:pPr>
            <a:r>
              <a:rPr lang="en-US" b="1" dirty="0" smtClean="0"/>
              <a:t>- </a:t>
            </a:r>
            <a:r>
              <a:rPr lang="en-US" b="1" dirty="0" smtClean="0">
                <a:solidFill>
                  <a:srgbClr val="002060"/>
                </a:solidFill>
              </a:rPr>
              <a:t>The system doesn't have to try to obtain from the insurance all the solutions that the victims of a car accident needs… the insurance contract has technical bases that must to be respected </a:t>
            </a:r>
            <a:endParaRPr lang="en-US" b="1" dirty="0">
              <a:solidFill>
                <a:srgbClr val="002060"/>
              </a:solidFill>
            </a:endParaRPr>
          </a:p>
          <a:p>
            <a:pPr marL="0" indent="0">
              <a:buNone/>
            </a:pPr>
            <a:endParaRPr lang="en-US" b="1" dirty="0"/>
          </a:p>
          <a:p>
            <a:r>
              <a:rPr lang="en-US" b="1" dirty="0">
                <a:solidFill>
                  <a:srgbClr val="FF0000"/>
                </a:solidFill>
              </a:rPr>
              <a:t>BUT HOW TO ACHIEVE THESE GOALS WITHOUT FAIR RULES, CLEAR REQUIREMENTS, BALANCED LAWS…GOOD FAITH FROM THE THIRD PARTY AND FROM ALL.. TRANSPARENCY IS NEEDED!</a:t>
            </a:r>
            <a:endParaRPr lang="en-US" b="1" dirty="0" smtClean="0">
              <a:solidFill>
                <a:srgbClr val="FF0000"/>
              </a:solidFill>
            </a:endParaRPr>
          </a:p>
        </p:txBody>
      </p:sp>
    </p:spTree>
    <p:extLst>
      <p:ext uri="{BB962C8B-B14F-4D97-AF65-F5344CB8AC3E}">
        <p14:creationId xmlns:p14="http://schemas.microsoft.com/office/powerpoint/2010/main" val="2422229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THANK YOU !</a:t>
            </a:r>
            <a:endParaRPr lang="es-UY" dirty="0"/>
          </a:p>
        </p:txBody>
      </p:sp>
      <p:sp>
        <p:nvSpPr>
          <p:cNvPr id="3" name="Marcador de contenido 2"/>
          <p:cNvSpPr>
            <a:spLocks noGrp="1"/>
          </p:cNvSpPr>
          <p:nvPr>
            <p:ph idx="1"/>
          </p:nvPr>
        </p:nvSpPr>
        <p:spPr>
          <a:xfrm>
            <a:off x="1583141" y="1264555"/>
            <a:ext cx="9566630" cy="4205252"/>
          </a:xfrm>
        </p:spPr>
        <p:txBody>
          <a:bodyPr/>
          <a:lstStyle/>
          <a:p>
            <a:pPr marL="0" indent="0">
              <a:buNone/>
            </a:pPr>
            <a:endParaRPr lang="es-UY" b="1" dirty="0" smtClean="0"/>
          </a:p>
          <a:p>
            <a:pPr marL="0" indent="0" algn="ctr">
              <a:buNone/>
            </a:pPr>
            <a:r>
              <a:rPr lang="es-UY" b="1" dirty="0" smtClean="0">
                <a:solidFill>
                  <a:srgbClr val="002060"/>
                </a:solidFill>
              </a:rPr>
              <a:t>Andrea </a:t>
            </a:r>
            <a:r>
              <a:rPr lang="es-UY" b="1" dirty="0">
                <a:solidFill>
                  <a:srgbClr val="002060"/>
                </a:solidFill>
              </a:rPr>
              <a:t>SIGNORINO </a:t>
            </a:r>
            <a:r>
              <a:rPr lang="es-UY" b="1" dirty="0" smtClean="0">
                <a:solidFill>
                  <a:srgbClr val="002060"/>
                </a:solidFill>
              </a:rPr>
              <a:t>BARBAT</a:t>
            </a:r>
          </a:p>
          <a:p>
            <a:pPr marL="0" indent="0" algn="ctr">
              <a:buNone/>
            </a:pPr>
            <a:r>
              <a:rPr lang="es-UY" b="1" dirty="0" smtClean="0">
                <a:solidFill>
                  <a:srgbClr val="002060"/>
                </a:solidFill>
                <a:hlinkClick r:id="rId2"/>
              </a:rPr>
              <a:t>www.andreasignorino.com.uy</a:t>
            </a:r>
            <a:endParaRPr lang="es-UY" b="1" dirty="0" smtClean="0">
              <a:solidFill>
                <a:srgbClr val="002060"/>
              </a:solidFill>
            </a:endParaRPr>
          </a:p>
          <a:p>
            <a:pPr marL="0" indent="0" algn="ctr">
              <a:buNone/>
            </a:pPr>
            <a:r>
              <a:rPr lang="es-UY" b="1" dirty="0" smtClean="0">
                <a:solidFill>
                  <a:srgbClr val="002060"/>
                </a:solidFill>
              </a:rPr>
              <a:t>asignorino@netgate.com.uy/andreasignorino@gmail.com</a:t>
            </a:r>
          </a:p>
          <a:p>
            <a:pPr marL="0" indent="0" algn="ctr">
              <a:buNone/>
            </a:pPr>
            <a:r>
              <a:rPr lang="es-UY" b="1" dirty="0" smtClean="0">
                <a:solidFill>
                  <a:srgbClr val="002060"/>
                </a:solidFill>
              </a:rPr>
              <a:t>URUGUAY</a:t>
            </a:r>
            <a:endParaRPr lang="es-UY" b="1" dirty="0">
              <a:solidFill>
                <a:srgbClr val="002060"/>
              </a:solidFill>
            </a:endParaRPr>
          </a:p>
          <a:p>
            <a:pPr marL="0" indent="0" algn="ctr">
              <a:buNone/>
            </a:pPr>
            <a:endParaRPr lang="es-UY" dirty="0">
              <a:solidFill>
                <a:srgbClr val="002060"/>
              </a:solidFill>
            </a:endParaRPr>
          </a:p>
        </p:txBody>
      </p:sp>
      <p:sp>
        <p:nvSpPr>
          <p:cNvPr id="4" name="AutoShape 2" descr="Resultado de imagen para fotos cartel de montevide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UY"/>
          </a:p>
        </p:txBody>
      </p:sp>
      <p:pic>
        <p:nvPicPr>
          <p:cNvPr id="5" name="Imagen 4"/>
          <p:cNvPicPr>
            <a:picLocks noChangeAspect="1"/>
          </p:cNvPicPr>
          <p:nvPr/>
        </p:nvPicPr>
        <p:blipFill>
          <a:blip r:embed="rId3"/>
          <a:stretch>
            <a:fillRect/>
          </a:stretch>
        </p:blipFill>
        <p:spPr>
          <a:xfrm>
            <a:off x="4510777" y="3498589"/>
            <a:ext cx="4073665" cy="2233471"/>
          </a:xfrm>
          <a:prstGeom prst="rect">
            <a:avLst/>
          </a:prstGeom>
        </p:spPr>
      </p:pic>
      <p:pic>
        <p:nvPicPr>
          <p:cNvPr id="6" name="Imagen 5"/>
          <p:cNvPicPr>
            <a:picLocks noChangeAspect="1"/>
          </p:cNvPicPr>
          <p:nvPr/>
        </p:nvPicPr>
        <p:blipFill>
          <a:blip r:embed="rId4"/>
          <a:stretch>
            <a:fillRect/>
          </a:stretch>
        </p:blipFill>
        <p:spPr>
          <a:xfrm>
            <a:off x="1068324" y="3498589"/>
            <a:ext cx="3406079" cy="2233471"/>
          </a:xfrm>
          <a:prstGeom prst="rect">
            <a:avLst/>
          </a:prstGeom>
        </p:spPr>
      </p:pic>
      <p:pic>
        <p:nvPicPr>
          <p:cNvPr id="7" name="Imagen 6"/>
          <p:cNvPicPr>
            <a:picLocks noChangeAspect="1"/>
          </p:cNvPicPr>
          <p:nvPr/>
        </p:nvPicPr>
        <p:blipFill>
          <a:blip r:embed="rId5"/>
          <a:stretch>
            <a:fillRect/>
          </a:stretch>
        </p:blipFill>
        <p:spPr>
          <a:xfrm>
            <a:off x="8620817" y="3498589"/>
            <a:ext cx="3361918" cy="2233471"/>
          </a:xfrm>
          <a:prstGeom prst="rect">
            <a:avLst/>
          </a:prstGeom>
        </p:spPr>
      </p:pic>
    </p:spTree>
    <p:extLst>
      <p:ext uri="{BB962C8B-B14F-4D97-AF65-F5344CB8AC3E}">
        <p14:creationId xmlns:p14="http://schemas.microsoft.com/office/powerpoint/2010/main" val="2842730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1647516" y="2079009"/>
            <a:ext cx="9857095" cy="3777622"/>
          </a:xfrm>
        </p:spPr>
        <p:txBody>
          <a:bodyPr/>
          <a:lstStyle/>
          <a:p>
            <a:endParaRPr lang="en-US" dirty="0" smtClean="0"/>
          </a:p>
          <a:p>
            <a:r>
              <a:rPr lang="en-US" b="1" dirty="0" smtClean="0">
                <a:solidFill>
                  <a:srgbClr val="002060"/>
                </a:solidFill>
              </a:rPr>
              <a:t>We have to distinguish voluntary and compulsory insurance</a:t>
            </a:r>
          </a:p>
          <a:p>
            <a:endParaRPr lang="en-US" b="1" dirty="0" smtClean="0">
              <a:solidFill>
                <a:srgbClr val="002060"/>
              </a:solidFill>
            </a:endParaRPr>
          </a:p>
          <a:p>
            <a:r>
              <a:rPr lang="en-US" b="1" dirty="0" smtClean="0">
                <a:solidFill>
                  <a:srgbClr val="002060"/>
                </a:solidFill>
              </a:rPr>
              <a:t>The problems and challenges are not the same</a:t>
            </a:r>
          </a:p>
          <a:p>
            <a:endParaRPr lang="en-US" b="1" dirty="0" smtClean="0">
              <a:solidFill>
                <a:srgbClr val="002060"/>
              </a:solidFill>
            </a:endParaRPr>
          </a:p>
          <a:p>
            <a:r>
              <a:rPr lang="en-US" b="1" dirty="0" smtClean="0">
                <a:solidFill>
                  <a:srgbClr val="002060"/>
                </a:solidFill>
              </a:rPr>
              <a:t>Compulsory insurance create a  “subsystem” that is usually not attractive for insurers</a:t>
            </a:r>
          </a:p>
        </p:txBody>
      </p:sp>
    </p:spTree>
    <p:extLst>
      <p:ext uri="{BB962C8B-B14F-4D97-AF65-F5344CB8AC3E}">
        <p14:creationId xmlns:p14="http://schemas.microsoft.com/office/powerpoint/2010/main" val="2861990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1647516" y="2079009"/>
            <a:ext cx="9857095" cy="3777622"/>
          </a:xfrm>
        </p:spPr>
        <p:txBody>
          <a:bodyPr/>
          <a:lstStyle/>
          <a:p>
            <a:endParaRPr lang="en-US" b="1" dirty="0" smtClean="0">
              <a:solidFill>
                <a:srgbClr val="002060"/>
              </a:solidFill>
            </a:endParaRPr>
          </a:p>
          <a:p>
            <a:r>
              <a:rPr lang="en-US" b="1" dirty="0" smtClean="0">
                <a:solidFill>
                  <a:srgbClr val="FF0000"/>
                </a:solidFill>
              </a:rPr>
              <a:t>THE PROBLEMS</a:t>
            </a:r>
            <a:r>
              <a:rPr lang="en-US" b="1" dirty="0" smtClean="0">
                <a:solidFill>
                  <a:srgbClr val="002060"/>
                </a:solidFill>
              </a:rPr>
              <a:t> are a chain of actions of the policyholders- insurers – intermediaries, and their course of action specially searching strategies to increase the insurance market share </a:t>
            </a:r>
          </a:p>
          <a:p>
            <a:endParaRPr lang="en-US" b="1" dirty="0" smtClean="0">
              <a:solidFill>
                <a:srgbClr val="002060"/>
              </a:solidFill>
            </a:endParaRPr>
          </a:p>
          <a:p>
            <a:r>
              <a:rPr lang="en-US" b="1" dirty="0" smtClean="0">
                <a:solidFill>
                  <a:srgbClr val="FF0000"/>
                </a:solidFill>
              </a:rPr>
              <a:t>THE CHALLENGES </a:t>
            </a:r>
            <a:r>
              <a:rPr lang="en-US" b="1" dirty="0" smtClean="0">
                <a:solidFill>
                  <a:srgbClr val="002060"/>
                </a:solidFill>
              </a:rPr>
              <a:t>are </a:t>
            </a:r>
            <a:r>
              <a:rPr lang="en-US" b="1" dirty="0">
                <a:solidFill>
                  <a:srgbClr val="002060"/>
                </a:solidFill>
              </a:rPr>
              <a:t>to overcome these problems to achieve a healthy </a:t>
            </a:r>
            <a:r>
              <a:rPr lang="en-US" b="1" dirty="0" smtClean="0">
                <a:solidFill>
                  <a:srgbClr val="002060"/>
                </a:solidFill>
              </a:rPr>
              <a:t>insurance market…</a:t>
            </a:r>
          </a:p>
        </p:txBody>
      </p:sp>
    </p:spTree>
    <p:extLst>
      <p:ext uri="{BB962C8B-B14F-4D97-AF65-F5344CB8AC3E}">
        <p14:creationId xmlns:p14="http://schemas.microsoft.com/office/powerpoint/2010/main" val="541269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436729"/>
            <a:ext cx="9389209" cy="1468272"/>
          </a:xfrm>
        </p:spPr>
        <p:txBody>
          <a:bodyPr/>
          <a:lstStyle/>
          <a:p>
            <a:r>
              <a:rPr lang="en-US" b="1" dirty="0"/>
              <a:t>Third Party Liability in Motor </a:t>
            </a:r>
            <a:r>
              <a:rPr lang="en-US" b="1" dirty="0" smtClean="0"/>
              <a:t>Insurance in Latin America- </a:t>
            </a:r>
            <a:r>
              <a:rPr lang="en-US" b="1" dirty="0" smtClean="0">
                <a:solidFill>
                  <a:srgbClr val="FF0000"/>
                </a:solidFill>
              </a:rPr>
              <a:t>PROBLEMS</a:t>
            </a:r>
            <a:endParaRPr lang="es-UY" dirty="0"/>
          </a:p>
        </p:txBody>
      </p:sp>
      <p:sp>
        <p:nvSpPr>
          <p:cNvPr id="3" name="Marcador de contenido 2"/>
          <p:cNvSpPr>
            <a:spLocks noGrp="1"/>
          </p:cNvSpPr>
          <p:nvPr>
            <p:ph idx="1"/>
          </p:nvPr>
        </p:nvSpPr>
        <p:spPr>
          <a:xfrm>
            <a:off x="668740" y="1651379"/>
            <a:ext cx="11907446" cy="5206621"/>
          </a:xfrm>
        </p:spPr>
        <p:txBody>
          <a:bodyPr>
            <a:normAutofit/>
          </a:bodyPr>
          <a:lstStyle/>
          <a:p>
            <a:endParaRPr lang="en-US" dirty="0" smtClean="0"/>
          </a:p>
          <a:p>
            <a:r>
              <a:rPr lang="en-US" b="1" dirty="0" smtClean="0">
                <a:solidFill>
                  <a:srgbClr val="FF0000"/>
                </a:solidFill>
              </a:rPr>
              <a:t>VOLUNTARY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smtClean="0">
                <a:solidFill>
                  <a:srgbClr val="FF0000"/>
                </a:solidFill>
              </a:rPr>
              <a:t>On the side of the INSURER: </a:t>
            </a:r>
          </a:p>
          <a:p>
            <a:pPr marL="0" indent="0">
              <a:buNone/>
            </a:pPr>
            <a:endParaRPr lang="en-US" b="1" dirty="0" smtClean="0"/>
          </a:p>
          <a:p>
            <a:pPr marL="0" indent="0">
              <a:buNone/>
            </a:pPr>
            <a:r>
              <a:rPr lang="en-US" b="1" dirty="0" smtClean="0"/>
              <a:t>-the fight to obtain market share that not allow to have technical premiums</a:t>
            </a:r>
          </a:p>
          <a:p>
            <a:pPr marL="0" indent="0">
              <a:buNone/>
            </a:pPr>
            <a:endParaRPr lang="en-US" b="1" dirty="0" smtClean="0"/>
          </a:p>
          <a:p>
            <a:pPr marL="0" indent="0">
              <a:buNone/>
            </a:pPr>
            <a:r>
              <a:rPr lang="en-US" b="1" dirty="0" smtClean="0"/>
              <a:t>-the not technical premiums are very dangerous for the actuarial and statistics equilibrium of the insurance contract…If </a:t>
            </a:r>
            <a:r>
              <a:rPr lang="en-US" b="1" dirty="0"/>
              <a:t>we have more </a:t>
            </a:r>
            <a:r>
              <a:rPr lang="en-US" b="1" dirty="0" smtClean="0"/>
              <a:t>claims </a:t>
            </a:r>
            <a:r>
              <a:rPr lang="en-US" b="1" dirty="0"/>
              <a:t>than </a:t>
            </a:r>
            <a:r>
              <a:rPr lang="en-US" b="1" dirty="0" smtClean="0"/>
              <a:t>expected, the claim rate will be not </a:t>
            </a:r>
            <a:r>
              <a:rPr lang="en-US" b="1" dirty="0"/>
              <a:t>according to </a:t>
            </a:r>
            <a:r>
              <a:rPr lang="en-US" b="1" dirty="0" smtClean="0"/>
              <a:t>the premium</a:t>
            </a:r>
            <a:r>
              <a:rPr lang="en-US" b="1" dirty="0"/>
              <a:t>s</a:t>
            </a:r>
            <a:r>
              <a:rPr lang="en-US" b="1" dirty="0" smtClean="0"/>
              <a:t> payed… </a:t>
            </a:r>
            <a:r>
              <a:rPr lang="en-US" b="1" dirty="0"/>
              <a:t>the insurer </a:t>
            </a:r>
            <a:r>
              <a:rPr lang="en-US" b="1" dirty="0" smtClean="0"/>
              <a:t>would be </a:t>
            </a:r>
            <a:r>
              <a:rPr lang="en-US" b="1" dirty="0"/>
              <a:t>in danger </a:t>
            </a:r>
            <a:r>
              <a:rPr lang="en-US" b="1" dirty="0" smtClean="0"/>
              <a:t>of insolvency and </a:t>
            </a:r>
            <a:r>
              <a:rPr lang="en-US" b="1" dirty="0"/>
              <a:t>thus also the </a:t>
            </a:r>
            <a:r>
              <a:rPr lang="en-US" b="1" dirty="0" smtClean="0"/>
              <a:t>mutuality of insureds.</a:t>
            </a:r>
          </a:p>
          <a:p>
            <a:endParaRPr lang="en-US" b="1" dirty="0"/>
          </a:p>
          <a:p>
            <a:pPr marL="0" indent="0">
              <a:buNone/>
            </a:pPr>
            <a:r>
              <a:rPr lang="en-US" b="1" dirty="0"/>
              <a:t>-the unfair competition, the theft of portfolios, of databases…</a:t>
            </a:r>
          </a:p>
          <a:p>
            <a:pPr marL="0" indent="0">
              <a:buNone/>
            </a:pPr>
            <a:endParaRPr lang="en-US" b="1" dirty="0"/>
          </a:p>
        </p:txBody>
      </p:sp>
    </p:spTree>
    <p:extLst>
      <p:ext uri="{BB962C8B-B14F-4D97-AF65-F5344CB8AC3E}">
        <p14:creationId xmlns:p14="http://schemas.microsoft.com/office/powerpoint/2010/main" val="76549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928048" y="1905000"/>
            <a:ext cx="11532358" cy="4755106"/>
          </a:xfrm>
        </p:spPr>
        <p:txBody>
          <a:bodyPr>
            <a:normAutofit/>
          </a:bodyPr>
          <a:lstStyle/>
          <a:p>
            <a:endParaRPr lang="en-US" dirty="0" smtClean="0"/>
          </a:p>
          <a:p>
            <a:r>
              <a:rPr lang="en-US" b="1" dirty="0" smtClean="0">
                <a:solidFill>
                  <a:srgbClr val="FF0000"/>
                </a:solidFill>
              </a:rPr>
              <a:t>VOLUNTARY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smtClean="0">
                <a:solidFill>
                  <a:srgbClr val="FF0000"/>
                </a:solidFill>
              </a:rPr>
              <a:t>On the side of the INSURED: </a:t>
            </a:r>
          </a:p>
          <a:p>
            <a:pPr marL="0" indent="0">
              <a:buNone/>
            </a:pPr>
            <a:endParaRPr lang="en-US" b="1" dirty="0" smtClean="0">
              <a:solidFill>
                <a:schemeClr val="tx1"/>
              </a:solidFill>
            </a:endParaRPr>
          </a:p>
          <a:p>
            <a:pPr marL="0" indent="0">
              <a:buNone/>
            </a:pPr>
            <a:r>
              <a:rPr lang="en-US" b="1" dirty="0" smtClean="0"/>
              <a:t>-the insurance fraud: damages not existents, losses increased, etc. that affect the technical balance</a:t>
            </a:r>
          </a:p>
          <a:p>
            <a:pPr marL="0" indent="0">
              <a:buNone/>
            </a:pPr>
            <a:r>
              <a:rPr lang="en-US" b="1" dirty="0" smtClean="0"/>
              <a:t>of claims, losses and compensations, indemnities.</a:t>
            </a:r>
          </a:p>
          <a:p>
            <a:pPr marL="0" indent="0">
              <a:buNone/>
            </a:pPr>
            <a:endParaRPr lang="en-US" b="1" dirty="0" smtClean="0"/>
          </a:p>
          <a:p>
            <a:pPr marL="0" indent="0">
              <a:buNone/>
            </a:pPr>
            <a:r>
              <a:rPr lang="en-US" b="1" dirty="0" smtClean="0"/>
              <a:t>-the search of low premium leads to obtain coverages not suitable with the real risks</a:t>
            </a:r>
          </a:p>
          <a:p>
            <a:endParaRPr lang="en-US" b="1" dirty="0"/>
          </a:p>
          <a:p>
            <a:pPr marL="0" indent="0">
              <a:buNone/>
            </a:pPr>
            <a:r>
              <a:rPr lang="en-US" b="1" dirty="0" smtClean="0"/>
              <a:t>-</a:t>
            </a:r>
            <a:endParaRPr lang="en-US" b="1" dirty="0"/>
          </a:p>
        </p:txBody>
      </p:sp>
    </p:spTree>
    <p:extLst>
      <p:ext uri="{BB962C8B-B14F-4D97-AF65-F5344CB8AC3E}">
        <p14:creationId xmlns:p14="http://schemas.microsoft.com/office/powerpoint/2010/main" val="2976566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937832" y="1904999"/>
            <a:ext cx="11522574" cy="4755107"/>
          </a:xfrm>
        </p:spPr>
        <p:txBody>
          <a:bodyPr>
            <a:normAutofit/>
          </a:bodyPr>
          <a:lstStyle/>
          <a:p>
            <a:endParaRPr lang="en-US" dirty="0" smtClean="0"/>
          </a:p>
          <a:p>
            <a:r>
              <a:rPr lang="en-US" b="1" dirty="0" smtClean="0">
                <a:solidFill>
                  <a:srgbClr val="FF0000"/>
                </a:solidFill>
              </a:rPr>
              <a:t>VOLUNTARY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a:solidFill>
                  <a:srgbClr val="FF0000"/>
                </a:solidFill>
              </a:rPr>
              <a:t>On the side of the </a:t>
            </a:r>
            <a:r>
              <a:rPr lang="en-US" b="1" dirty="0" smtClean="0">
                <a:solidFill>
                  <a:srgbClr val="FF0000"/>
                </a:solidFill>
              </a:rPr>
              <a:t>THIRD PARTY:</a:t>
            </a:r>
          </a:p>
          <a:p>
            <a:pPr marL="0" indent="0">
              <a:buNone/>
            </a:pPr>
            <a:r>
              <a:rPr lang="en-US" b="1" dirty="0" smtClean="0"/>
              <a:t>-some countries not allow the direct action against the insurer</a:t>
            </a:r>
          </a:p>
          <a:p>
            <a:pPr marL="0" indent="0">
              <a:buNone/>
            </a:pPr>
            <a:r>
              <a:rPr lang="en-US" b="1" dirty="0" smtClean="0"/>
              <a:t>Ex: Uruguay, Brazil : only in compulsory insurance </a:t>
            </a:r>
          </a:p>
          <a:p>
            <a:pPr marL="0" indent="0">
              <a:buNone/>
            </a:pPr>
            <a:r>
              <a:rPr lang="en-US" b="1" dirty="0" smtClean="0"/>
              <a:t>Other yes: Colombia, Peru, Mexico, </a:t>
            </a:r>
          </a:p>
          <a:p>
            <a:pPr marL="0" indent="0">
              <a:buNone/>
            </a:pPr>
            <a:r>
              <a:rPr lang="en-US" b="1" dirty="0" smtClean="0"/>
              <a:t>In the middle: Argentina, Paraguay  “</a:t>
            </a:r>
            <a:r>
              <a:rPr lang="en-US" b="1" i="1" dirty="0" err="1" smtClean="0"/>
              <a:t>citación</a:t>
            </a:r>
            <a:r>
              <a:rPr lang="en-US" b="1" i="1" dirty="0" smtClean="0"/>
              <a:t> </a:t>
            </a:r>
            <a:r>
              <a:rPr lang="en-US" b="1" i="1" dirty="0" err="1" smtClean="0"/>
              <a:t>en</a:t>
            </a:r>
            <a:r>
              <a:rPr lang="en-US" b="1" i="1" dirty="0" smtClean="0"/>
              <a:t> </a:t>
            </a:r>
            <a:r>
              <a:rPr lang="en-US" b="1" i="1" dirty="0" err="1" smtClean="0"/>
              <a:t>garantía</a:t>
            </a:r>
            <a:r>
              <a:rPr lang="en-US" b="1" dirty="0" smtClean="0"/>
              <a:t>”, citation in warranty, where you have to demand the insured and to cite the insurer.</a:t>
            </a:r>
          </a:p>
          <a:p>
            <a:pPr marL="0" indent="0">
              <a:buNone/>
            </a:pPr>
            <a:endParaRPr lang="en-US" b="1" dirty="0"/>
          </a:p>
          <a:p>
            <a:pPr marL="0" indent="0">
              <a:buNone/>
            </a:pPr>
            <a:r>
              <a:rPr lang="en-US" b="1" dirty="0" smtClean="0"/>
              <a:t>-because of the search of low premiums not all the vehicles has an insurance, or a “good” insurance that satisfy all the damages that the third party suffer.</a:t>
            </a:r>
            <a:endParaRPr lang="en-US" b="1" dirty="0"/>
          </a:p>
        </p:txBody>
      </p:sp>
    </p:spTree>
    <p:extLst>
      <p:ext uri="{BB962C8B-B14F-4D97-AF65-F5344CB8AC3E}">
        <p14:creationId xmlns:p14="http://schemas.microsoft.com/office/powerpoint/2010/main" val="4439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937832" y="1905000"/>
            <a:ext cx="11154084" cy="4755106"/>
          </a:xfrm>
        </p:spPr>
        <p:txBody>
          <a:bodyPr>
            <a:normAutofit/>
          </a:bodyPr>
          <a:lstStyle/>
          <a:p>
            <a:endParaRPr lang="en-US" dirty="0" smtClean="0"/>
          </a:p>
          <a:p>
            <a:r>
              <a:rPr lang="en-US" b="1" dirty="0" smtClean="0">
                <a:solidFill>
                  <a:srgbClr val="FF0000"/>
                </a:solidFill>
              </a:rPr>
              <a:t>VOLUNTARY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a:solidFill>
                  <a:srgbClr val="FF0000"/>
                </a:solidFill>
              </a:rPr>
              <a:t>On the side of the </a:t>
            </a:r>
            <a:r>
              <a:rPr lang="en-US" b="1" dirty="0" smtClean="0">
                <a:solidFill>
                  <a:srgbClr val="FF0000"/>
                </a:solidFill>
              </a:rPr>
              <a:t>INTERMEDIARY: </a:t>
            </a:r>
          </a:p>
          <a:p>
            <a:endParaRPr lang="en-US" b="1" dirty="0" smtClean="0">
              <a:solidFill>
                <a:srgbClr val="FF0000"/>
              </a:solidFill>
            </a:endParaRPr>
          </a:p>
          <a:p>
            <a:pPr marL="0" indent="0">
              <a:buNone/>
            </a:pPr>
            <a:r>
              <a:rPr lang="en-US" b="1" dirty="0" smtClean="0"/>
              <a:t>-The difficulty are the “fight” to obtain the client,  specially from the insurer that has as result the offer of  higher commissions to the intermediary.</a:t>
            </a:r>
          </a:p>
          <a:p>
            <a:pPr marL="0" indent="0">
              <a:buNone/>
            </a:pPr>
            <a:endParaRPr lang="en-US" b="1" dirty="0" smtClean="0"/>
          </a:p>
          <a:p>
            <a:pPr marL="0" indent="0">
              <a:buNone/>
            </a:pPr>
            <a:r>
              <a:rPr lang="en-US" b="1" dirty="0" smtClean="0"/>
              <a:t>-This is very dangerous for the consumer because the intermediary could be tempted to advise not the best coverage for the risks of the client, but the insurance that is more convenient for him, because he obtain a highest commission….</a:t>
            </a:r>
            <a:endParaRPr lang="en-US" b="1" dirty="0"/>
          </a:p>
        </p:txBody>
      </p:sp>
    </p:spTree>
    <p:extLst>
      <p:ext uri="{BB962C8B-B14F-4D97-AF65-F5344CB8AC3E}">
        <p14:creationId xmlns:p14="http://schemas.microsoft.com/office/powerpoint/2010/main" val="25683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669426" y="1858370"/>
            <a:ext cx="11522574" cy="4755107"/>
          </a:xfrm>
        </p:spPr>
        <p:txBody>
          <a:bodyPr>
            <a:normAutofit/>
          </a:bodyPr>
          <a:lstStyle/>
          <a:p>
            <a:endParaRPr lang="en-US" dirty="0" smtClean="0"/>
          </a:p>
          <a:p>
            <a:r>
              <a:rPr lang="en-US" b="1" dirty="0" smtClean="0">
                <a:solidFill>
                  <a:srgbClr val="FF0000"/>
                </a:solidFill>
              </a:rPr>
              <a:t>COMPULSORY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a:solidFill>
                  <a:srgbClr val="FF0000"/>
                </a:solidFill>
              </a:rPr>
              <a:t>On the side of the </a:t>
            </a:r>
            <a:r>
              <a:rPr lang="en-US" b="1" dirty="0" smtClean="0">
                <a:solidFill>
                  <a:srgbClr val="FF0000"/>
                </a:solidFill>
              </a:rPr>
              <a:t>INSURER: </a:t>
            </a:r>
          </a:p>
          <a:p>
            <a:pPr>
              <a:buFontTx/>
              <a:buChar char="-"/>
            </a:pPr>
            <a:r>
              <a:rPr lang="en-US" b="1" dirty="0" smtClean="0"/>
              <a:t>In general, the insurer is not “happy” to assure this kind of risks:</a:t>
            </a:r>
          </a:p>
          <a:p>
            <a:pPr>
              <a:buFontTx/>
              <a:buChar char="-"/>
            </a:pPr>
            <a:r>
              <a:rPr lang="en-US" b="1" dirty="0"/>
              <a:t>-</a:t>
            </a:r>
            <a:r>
              <a:rPr lang="en-US" b="1" dirty="0" smtClean="0"/>
              <a:t>with the  the subsystem or special system of the Compulsory insurance, the insurer is obliged to insure all the risks, without specific requirements </a:t>
            </a:r>
          </a:p>
          <a:p>
            <a:pPr>
              <a:buFontTx/>
              <a:buChar char="-"/>
            </a:pPr>
            <a:r>
              <a:rPr lang="en-US" b="1" dirty="0" smtClean="0"/>
              <a:t>-he has to commercialize the insurance contract as insurer acting in the vehicles branch </a:t>
            </a:r>
          </a:p>
          <a:p>
            <a:pPr>
              <a:buFontTx/>
              <a:buChar char="-"/>
            </a:pPr>
            <a:r>
              <a:rPr lang="en-US" b="1" dirty="0" smtClean="0"/>
              <a:t>-the premium in some countries is not free, not technical,  is determined or guided by the controller (Superintendence)</a:t>
            </a:r>
          </a:p>
          <a:p>
            <a:pPr>
              <a:buFontTx/>
              <a:buChar char="-"/>
            </a:pPr>
            <a:r>
              <a:rPr lang="en-US" b="1" dirty="0" smtClean="0"/>
              <a:t>- the system </a:t>
            </a:r>
            <a:r>
              <a:rPr lang="en-US" b="1" dirty="0"/>
              <a:t>is </a:t>
            </a:r>
            <a:r>
              <a:rPr lang="en-US" b="1" dirty="0" smtClean="0"/>
              <a:t>of </a:t>
            </a:r>
            <a:r>
              <a:rPr lang="en-US" b="1" dirty="0"/>
              <a:t>objective </a:t>
            </a:r>
            <a:r>
              <a:rPr lang="en-US" b="1" dirty="0" smtClean="0"/>
              <a:t>liability </a:t>
            </a:r>
            <a:r>
              <a:rPr lang="en-US" b="1" dirty="0"/>
              <a:t>where the </a:t>
            </a:r>
            <a:r>
              <a:rPr lang="en-US" b="1" dirty="0" smtClean="0"/>
              <a:t>guilty </a:t>
            </a:r>
            <a:r>
              <a:rPr lang="en-US" b="1" dirty="0"/>
              <a:t>in the accident does not </a:t>
            </a:r>
            <a:r>
              <a:rPr lang="en-US" b="1" dirty="0" smtClean="0"/>
              <a:t>matter. The aim is to compensate the victim…</a:t>
            </a:r>
            <a:endParaRPr lang="en-US" b="1" dirty="0"/>
          </a:p>
        </p:txBody>
      </p:sp>
    </p:spTree>
    <p:extLst>
      <p:ext uri="{BB962C8B-B14F-4D97-AF65-F5344CB8AC3E}">
        <p14:creationId xmlns:p14="http://schemas.microsoft.com/office/powerpoint/2010/main" val="41117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5403" y="614149"/>
            <a:ext cx="9389209" cy="1290851"/>
          </a:xfrm>
        </p:spPr>
        <p:txBody>
          <a:bodyPr/>
          <a:lstStyle/>
          <a:p>
            <a:r>
              <a:rPr lang="en-US" b="1" dirty="0"/>
              <a:t>Third Party Liability in Motor </a:t>
            </a:r>
            <a:r>
              <a:rPr lang="en-US" b="1" dirty="0" smtClean="0"/>
              <a:t>Insurance in Latin America</a:t>
            </a:r>
            <a:endParaRPr lang="es-UY" dirty="0"/>
          </a:p>
        </p:txBody>
      </p:sp>
      <p:sp>
        <p:nvSpPr>
          <p:cNvPr id="3" name="Marcador de contenido 2"/>
          <p:cNvSpPr>
            <a:spLocks noGrp="1"/>
          </p:cNvSpPr>
          <p:nvPr>
            <p:ph idx="1"/>
          </p:nvPr>
        </p:nvSpPr>
        <p:spPr>
          <a:xfrm>
            <a:off x="937832" y="1904999"/>
            <a:ext cx="11522574" cy="4755107"/>
          </a:xfrm>
        </p:spPr>
        <p:txBody>
          <a:bodyPr>
            <a:normAutofit/>
          </a:bodyPr>
          <a:lstStyle/>
          <a:p>
            <a:endParaRPr lang="en-US" dirty="0" smtClean="0"/>
          </a:p>
          <a:p>
            <a:r>
              <a:rPr lang="en-US" b="1" dirty="0" smtClean="0">
                <a:solidFill>
                  <a:srgbClr val="FF0000"/>
                </a:solidFill>
              </a:rPr>
              <a:t>COMPULSORY INSURANCE</a:t>
            </a:r>
            <a:r>
              <a:rPr lang="en-US" b="1" dirty="0" smtClean="0">
                <a:solidFill>
                  <a:srgbClr val="002060"/>
                </a:solidFill>
              </a:rPr>
              <a:t>: the main problems are similar in all Latin America:</a:t>
            </a:r>
          </a:p>
          <a:p>
            <a:pPr marL="0" indent="0">
              <a:buNone/>
            </a:pPr>
            <a:r>
              <a:rPr lang="en-US" b="1" dirty="0" smtClean="0">
                <a:solidFill>
                  <a:srgbClr val="002060"/>
                </a:solidFill>
              </a:rPr>
              <a:t> </a:t>
            </a:r>
          </a:p>
          <a:p>
            <a:r>
              <a:rPr lang="en-US" b="1" dirty="0">
                <a:solidFill>
                  <a:srgbClr val="FF0000"/>
                </a:solidFill>
              </a:rPr>
              <a:t>On the side of the </a:t>
            </a:r>
            <a:r>
              <a:rPr lang="en-US" b="1" dirty="0" smtClean="0">
                <a:solidFill>
                  <a:srgbClr val="FF0000"/>
                </a:solidFill>
              </a:rPr>
              <a:t>INSURED: </a:t>
            </a:r>
          </a:p>
          <a:p>
            <a:pPr marL="0" indent="0">
              <a:buNone/>
            </a:pPr>
            <a:endParaRPr lang="en-US" b="1" dirty="0" smtClean="0"/>
          </a:p>
          <a:p>
            <a:pPr marL="0" indent="0">
              <a:buNone/>
            </a:pPr>
            <a:r>
              <a:rPr lang="en-US" b="1" dirty="0"/>
              <a:t>-</a:t>
            </a:r>
            <a:r>
              <a:rPr lang="en-US" b="1" dirty="0" smtClean="0"/>
              <a:t>This is a not suitable coverage of his risks, because is a basic insurance </a:t>
            </a:r>
          </a:p>
          <a:p>
            <a:pPr marL="0" indent="0">
              <a:buNone/>
            </a:pPr>
            <a:r>
              <a:rPr lang="en-US" b="1" dirty="0"/>
              <a:t>-</a:t>
            </a:r>
            <a:r>
              <a:rPr lang="en-US" b="1" dirty="0" smtClean="0"/>
              <a:t>In </a:t>
            </a:r>
            <a:r>
              <a:rPr lang="en-US" b="1" dirty="0"/>
              <a:t>L</a:t>
            </a:r>
            <a:r>
              <a:rPr lang="en-US" b="1" dirty="0" smtClean="0"/>
              <a:t>atin America, in general only the personal damages are covered</a:t>
            </a:r>
          </a:p>
          <a:p>
            <a:pPr marL="0" indent="0">
              <a:buNone/>
            </a:pPr>
            <a:r>
              <a:rPr lang="en-US" b="1" dirty="0" smtClean="0"/>
              <a:t>-Is compulsory, but we have an important percentage of vehicles not insured (Ex. Uruguay more than 50%) </a:t>
            </a:r>
          </a:p>
          <a:p>
            <a:pPr marL="0" indent="0">
              <a:buNone/>
            </a:pPr>
            <a:endParaRPr lang="en-US" b="1" dirty="0" smtClean="0"/>
          </a:p>
          <a:p>
            <a:endParaRPr lang="en-US" b="1" dirty="0" smtClean="0"/>
          </a:p>
        </p:txBody>
      </p:sp>
    </p:spTree>
    <p:extLst>
      <p:ext uri="{BB962C8B-B14F-4D97-AF65-F5344CB8AC3E}">
        <p14:creationId xmlns:p14="http://schemas.microsoft.com/office/powerpoint/2010/main" val="4157238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367</TotalTime>
  <Words>1675</Words>
  <Application>Microsoft Office PowerPoint</Application>
  <PresentationFormat>Προσαρμογή</PresentationFormat>
  <Paragraphs>169</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Espiral</vt:lpstr>
      <vt:lpstr>Third Party Liability in Motor Insurance: PROBLEMS AND CHALLENGES from a LATIN AMERICAN perspective</vt:lpstr>
      <vt:lpstr>Third Party Liability in Motor Insurance in Latin America</vt:lpstr>
      <vt:lpstr>Third Party Liability in Motor Insurance in Latin America</vt:lpstr>
      <vt:lpstr>Third Party Liability in Motor Insurance in Latin America- PROBLEMS</vt:lpstr>
      <vt:lpstr>Third Party Liability in Motor Insurance in Latin America</vt:lpstr>
      <vt:lpstr>Third Party Liability in Motor Insurance in Latin America</vt:lpstr>
      <vt:lpstr>Third Party Liability in Motor Insurance in Latin America</vt:lpstr>
      <vt:lpstr>Third Party Liability in Motor Insurance in Latin America</vt:lpstr>
      <vt:lpstr>Third Party Liability in Motor Insurance in Latin America</vt:lpstr>
      <vt:lpstr>Third Party Liability in Motor Insurance in Latin America</vt:lpstr>
      <vt:lpstr>Third Party Liability in Motor Insurance in Latin America</vt:lpstr>
      <vt:lpstr>Third Party Liability in Motor Insurance in Latin America- CHALLENGES</vt:lpstr>
      <vt:lpstr>Third Party Liability in Motor Insurance in Latin America- CHALLENGES</vt:lpstr>
      <vt:lpstr>Third Party Liability in Motor Insurance in Latin America- CHALLENGES</vt:lpstr>
      <vt:lpstr>Third Party Liability in Motor Insurance in Latin America- CHALLENGES</vt:lpstr>
      <vt:lpstr>Third Party Liability in Motor Insurance in Latin America- CHALLENGES</vt:lpstr>
      <vt:lpstr>Third Party Liability in Motor Insurance in Latin America- CONCLUSIONS</vt:lpstr>
      <vt:lpstr>Third Party Liability in Motor Insurance in Latin America- CONCLUSIONS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Party Liability in Motor Insurance: CHALLENGES AND PROBLEMS from a LATIN AMERICAN perspective</dc:title>
  <dc:creator>Usuario</dc:creator>
  <cp:lastModifiedBy>KN</cp:lastModifiedBy>
  <cp:revision>34</cp:revision>
  <dcterms:created xsi:type="dcterms:W3CDTF">2019-03-15T19:08:43Z</dcterms:created>
  <dcterms:modified xsi:type="dcterms:W3CDTF">2019-04-07T09:22:49Z</dcterms:modified>
</cp:coreProperties>
</file>